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58" r:id="rId4"/>
    <p:sldId id="259" r:id="rId5"/>
    <p:sldId id="262" r:id="rId6"/>
    <p:sldId id="260"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5" autoAdjust="0"/>
    <p:restoredTop sz="94660"/>
  </p:normalViewPr>
  <p:slideViewPr>
    <p:cSldViewPr snapToGrid="0">
      <p:cViewPr varScale="1">
        <p:scale>
          <a:sx n="85" d="100"/>
          <a:sy n="85" d="100"/>
        </p:scale>
        <p:origin x="96" y="2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png>
</file>

<file path=ppt/media/image11.png>
</file>

<file path=ppt/media/image12.png>
</file>

<file path=ppt/media/image13.jpg>
</file>

<file path=ppt/media/image14.png>
</file>

<file path=ppt/media/image15.jpg>
</file>

<file path=ppt/media/image16.png>
</file>

<file path=ppt/media/image17.JPG>
</file>

<file path=ppt/media/image18.JPG>
</file>

<file path=ppt/media/image2.pn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B4DD9-5D51-4F36-9265-BD06B5FC45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B81061E-67EF-4B76-A323-A8B290544C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BC3BC15-3D53-422A-90C4-0E5FAEB72F26}"/>
              </a:ext>
            </a:extLst>
          </p:cNvPr>
          <p:cNvSpPr>
            <a:spLocks noGrp="1"/>
          </p:cNvSpPr>
          <p:nvPr>
            <p:ph type="dt" sz="half" idx="10"/>
          </p:nvPr>
        </p:nvSpPr>
        <p:spPr/>
        <p:txBody>
          <a:bodyPr/>
          <a:lstStyle/>
          <a:p>
            <a:fld id="{48A87A34-81AB-432B-8DAE-1953F412C126}" type="datetimeFigureOut">
              <a:rPr lang="en-US" smtClean="0"/>
              <a:t>10/18/2019</a:t>
            </a:fld>
            <a:endParaRPr lang="en-US" dirty="0"/>
          </a:p>
        </p:txBody>
      </p:sp>
      <p:sp>
        <p:nvSpPr>
          <p:cNvPr id="5" name="Footer Placeholder 4">
            <a:extLst>
              <a:ext uri="{FF2B5EF4-FFF2-40B4-BE49-F238E27FC236}">
                <a16:creationId xmlns:a16="http://schemas.microsoft.com/office/drawing/2014/main" id="{2EAC22AB-7B2B-4EA0-9466-5A99AA07CD3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DA8742-F4C9-48A8-9FD1-374E6ED1F922}"/>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183316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E943F-43FB-4A8D-ACE5-AAC2B149D23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8E905B3-E30B-4C82-B8E2-B43A4C9A862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6A74F7C-FDB3-4E58-925C-CAE83568203B}"/>
              </a:ext>
            </a:extLst>
          </p:cNvPr>
          <p:cNvSpPr>
            <a:spLocks noGrp="1"/>
          </p:cNvSpPr>
          <p:nvPr>
            <p:ph type="dt" sz="half" idx="10"/>
          </p:nvPr>
        </p:nvSpPr>
        <p:spPr/>
        <p:txBody>
          <a:bodyPr/>
          <a:lstStyle/>
          <a:p>
            <a:fld id="{48A87A34-81AB-432B-8DAE-1953F412C126}" type="datetimeFigureOut">
              <a:rPr lang="en-US" smtClean="0"/>
              <a:t>10/18/2019</a:t>
            </a:fld>
            <a:endParaRPr lang="en-US" dirty="0"/>
          </a:p>
        </p:txBody>
      </p:sp>
      <p:sp>
        <p:nvSpPr>
          <p:cNvPr id="5" name="Footer Placeholder 4">
            <a:extLst>
              <a:ext uri="{FF2B5EF4-FFF2-40B4-BE49-F238E27FC236}">
                <a16:creationId xmlns:a16="http://schemas.microsoft.com/office/drawing/2014/main" id="{9925678A-A1BF-44B3-90C8-72C7F48971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3C324D9-8228-4038-8D96-200F020D2C8C}"/>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33214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F7069C-B44B-4D1F-A148-5BC2EF0020E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348921F-B22A-48A9-A30C-7872F1F0359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8C0FCB3-9955-4C82-8912-3D71E4054076}"/>
              </a:ext>
            </a:extLst>
          </p:cNvPr>
          <p:cNvSpPr>
            <a:spLocks noGrp="1"/>
          </p:cNvSpPr>
          <p:nvPr>
            <p:ph type="dt" sz="half" idx="10"/>
          </p:nvPr>
        </p:nvSpPr>
        <p:spPr/>
        <p:txBody>
          <a:bodyPr/>
          <a:lstStyle/>
          <a:p>
            <a:fld id="{48A87A34-81AB-432B-8DAE-1953F412C126}" type="datetimeFigureOut">
              <a:rPr lang="en-US" smtClean="0"/>
              <a:t>10/18/2019</a:t>
            </a:fld>
            <a:endParaRPr lang="en-US" dirty="0"/>
          </a:p>
        </p:txBody>
      </p:sp>
      <p:sp>
        <p:nvSpPr>
          <p:cNvPr id="5" name="Footer Placeholder 4">
            <a:extLst>
              <a:ext uri="{FF2B5EF4-FFF2-40B4-BE49-F238E27FC236}">
                <a16:creationId xmlns:a16="http://schemas.microsoft.com/office/drawing/2014/main" id="{49F6E68C-1A07-4FB1-A7FC-7CA452A249C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A71209B-4A21-4058-9E63-098D1FE785EF}"/>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438357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7652-E62A-49E8-8AE3-57763324860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1B7318E-568D-4DA7-8670-B4E13F507F5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518C4ED-5FBF-407A-8123-77619E99C081}"/>
              </a:ext>
            </a:extLst>
          </p:cNvPr>
          <p:cNvSpPr>
            <a:spLocks noGrp="1"/>
          </p:cNvSpPr>
          <p:nvPr>
            <p:ph type="dt" sz="half" idx="10"/>
          </p:nvPr>
        </p:nvSpPr>
        <p:spPr/>
        <p:txBody>
          <a:bodyPr/>
          <a:lstStyle/>
          <a:p>
            <a:fld id="{48A87A34-81AB-432B-8DAE-1953F412C126}" type="datetimeFigureOut">
              <a:rPr lang="en-US" smtClean="0"/>
              <a:t>10/18/2019</a:t>
            </a:fld>
            <a:endParaRPr lang="en-US" dirty="0"/>
          </a:p>
        </p:txBody>
      </p:sp>
      <p:sp>
        <p:nvSpPr>
          <p:cNvPr id="5" name="Footer Placeholder 4">
            <a:extLst>
              <a:ext uri="{FF2B5EF4-FFF2-40B4-BE49-F238E27FC236}">
                <a16:creationId xmlns:a16="http://schemas.microsoft.com/office/drawing/2014/main" id="{A4C3C59B-B9EE-4CB4-A324-226B1162D7B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BA42B44-4956-43AA-A000-AFCCEFF083F8}"/>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36671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6FD3A-5CF1-4C7A-AE65-8A7A05859AE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4201591-2918-4D54-89D2-3D6D90C771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72680B0-4CA6-4087-B53F-3635F0E1FCF2}"/>
              </a:ext>
            </a:extLst>
          </p:cNvPr>
          <p:cNvSpPr>
            <a:spLocks noGrp="1"/>
          </p:cNvSpPr>
          <p:nvPr>
            <p:ph type="dt" sz="half" idx="10"/>
          </p:nvPr>
        </p:nvSpPr>
        <p:spPr/>
        <p:txBody>
          <a:bodyPr/>
          <a:lstStyle/>
          <a:p>
            <a:fld id="{48A87A34-81AB-432B-8DAE-1953F412C126}" type="datetimeFigureOut">
              <a:rPr lang="en-US" smtClean="0"/>
              <a:t>10/18/2019</a:t>
            </a:fld>
            <a:endParaRPr lang="en-US" dirty="0"/>
          </a:p>
        </p:txBody>
      </p:sp>
      <p:sp>
        <p:nvSpPr>
          <p:cNvPr id="5" name="Footer Placeholder 4">
            <a:extLst>
              <a:ext uri="{FF2B5EF4-FFF2-40B4-BE49-F238E27FC236}">
                <a16:creationId xmlns:a16="http://schemas.microsoft.com/office/drawing/2014/main" id="{A7A920A9-BFE6-42CE-8819-153E092D6DF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F3A2598-FAE7-44B0-AE0E-54FB327CED04}"/>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97639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A4A91-4C54-423E-9BDE-9D48E1A5D3D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82AE47C-0341-4E2E-8A64-8C56D410E0A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F2E3D53-6ED5-431C-8BD9-6ECF500D751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9F84001-7732-49DC-8615-1DB6824E13D5}"/>
              </a:ext>
            </a:extLst>
          </p:cNvPr>
          <p:cNvSpPr>
            <a:spLocks noGrp="1"/>
          </p:cNvSpPr>
          <p:nvPr>
            <p:ph type="dt" sz="half" idx="10"/>
          </p:nvPr>
        </p:nvSpPr>
        <p:spPr/>
        <p:txBody>
          <a:bodyPr/>
          <a:lstStyle/>
          <a:p>
            <a:fld id="{48A87A34-81AB-432B-8DAE-1953F412C126}" type="datetimeFigureOut">
              <a:rPr lang="en-US" smtClean="0"/>
              <a:t>10/18/2019</a:t>
            </a:fld>
            <a:endParaRPr lang="en-US" dirty="0"/>
          </a:p>
        </p:txBody>
      </p:sp>
      <p:sp>
        <p:nvSpPr>
          <p:cNvPr id="6" name="Footer Placeholder 5">
            <a:extLst>
              <a:ext uri="{FF2B5EF4-FFF2-40B4-BE49-F238E27FC236}">
                <a16:creationId xmlns:a16="http://schemas.microsoft.com/office/drawing/2014/main" id="{ED548519-7750-430E-B32A-885A8F26FA8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8742577-BA1E-43A9-884E-1E266EFE5EEE}"/>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945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D9CB2-BE62-4A8D-91FD-86913264B2E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9E46F8C-4889-4317-9BD7-6F76462116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15CB3E9-6CB4-43C9-AA4F-A7E116EBA48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F44140A-382E-4BE4-8C05-47B57B34D8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782BA90-F79B-42B6-A679-8C1F2AA767D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2F4EEF9-1675-457F-B06E-EA8643D43676}"/>
              </a:ext>
            </a:extLst>
          </p:cNvPr>
          <p:cNvSpPr>
            <a:spLocks noGrp="1"/>
          </p:cNvSpPr>
          <p:nvPr>
            <p:ph type="dt" sz="half" idx="10"/>
          </p:nvPr>
        </p:nvSpPr>
        <p:spPr/>
        <p:txBody>
          <a:bodyPr/>
          <a:lstStyle/>
          <a:p>
            <a:fld id="{48A87A34-81AB-432B-8DAE-1953F412C126}" type="datetimeFigureOut">
              <a:rPr lang="en-US" smtClean="0"/>
              <a:t>10/18/2019</a:t>
            </a:fld>
            <a:endParaRPr lang="en-US" dirty="0"/>
          </a:p>
        </p:txBody>
      </p:sp>
      <p:sp>
        <p:nvSpPr>
          <p:cNvPr id="8" name="Footer Placeholder 7">
            <a:extLst>
              <a:ext uri="{FF2B5EF4-FFF2-40B4-BE49-F238E27FC236}">
                <a16:creationId xmlns:a16="http://schemas.microsoft.com/office/drawing/2014/main" id="{86A834F3-20FB-44C3-860D-F39D27E962B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6EFC615-A985-4DE3-BBDC-3402102BB38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97042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A1758-8606-4F0B-85A1-4055B1DC691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7016007-0B8B-4933-9D93-6CEF6B45FA84}"/>
              </a:ext>
            </a:extLst>
          </p:cNvPr>
          <p:cNvSpPr>
            <a:spLocks noGrp="1"/>
          </p:cNvSpPr>
          <p:nvPr>
            <p:ph type="dt" sz="half" idx="10"/>
          </p:nvPr>
        </p:nvSpPr>
        <p:spPr/>
        <p:txBody>
          <a:bodyPr/>
          <a:lstStyle/>
          <a:p>
            <a:fld id="{48A87A34-81AB-432B-8DAE-1953F412C126}" type="datetimeFigureOut">
              <a:rPr lang="en-US" smtClean="0"/>
              <a:t>10/18/2019</a:t>
            </a:fld>
            <a:endParaRPr lang="en-US" dirty="0"/>
          </a:p>
        </p:txBody>
      </p:sp>
      <p:sp>
        <p:nvSpPr>
          <p:cNvPr id="4" name="Footer Placeholder 3">
            <a:extLst>
              <a:ext uri="{FF2B5EF4-FFF2-40B4-BE49-F238E27FC236}">
                <a16:creationId xmlns:a16="http://schemas.microsoft.com/office/drawing/2014/main" id="{DDEF0EBA-95B4-4EDE-96B9-C1E99CE576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7BC3BEC-AB6E-4C90-B80C-BE3B3522C954}"/>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63745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43DB02-AD9F-461B-B757-8AE691E1A3F9}"/>
              </a:ext>
            </a:extLst>
          </p:cNvPr>
          <p:cNvSpPr>
            <a:spLocks noGrp="1"/>
          </p:cNvSpPr>
          <p:nvPr>
            <p:ph type="dt" sz="half" idx="10"/>
          </p:nvPr>
        </p:nvSpPr>
        <p:spPr/>
        <p:txBody>
          <a:bodyPr/>
          <a:lstStyle/>
          <a:p>
            <a:fld id="{48A87A34-81AB-432B-8DAE-1953F412C126}" type="datetimeFigureOut">
              <a:rPr lang="en-US" smtClean="0"/>
              <a:t>10/18/2019</a:t>
            </a:fld>
            <a:endParaRPr lang="en-US" dirty="0"/>
          </a:p>
        </p:txBody>
      </p:sp>
      <p:sp>
        <p:nvSpPr>
          <p:cNvPr id="3" name="Footer Placeholder 2">
            <a:extLst>
              <a:ext uri="{FF2B5EF4-FFF2-40B4-BE49-F238E27FC236}">
                <a16:creationId xmlns:a16="http://schemas.microsoft.com/office/drawing/2014/main" id="{E2937377-E463-4BA0-BD38-9EF32931267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170E0E4-091A-4479-8E5A-AC58F13A9914}"/>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641392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53053-6103-4853-AF8E-C48B09E809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E2A5FA9-B688-4346-A88B-335F1A5919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9E899CF-CAD6-46AB-AC2E-0584157D20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4A0354D-4886-4915-8FCE-A5E5C9D66A1E}"/>
              </a:ext>
            </a:extLst>
          </p:cNvPr>
          <p:cNvSpPr>
            <a:spLocks noGrp="1"/>
          </p:cNvSpPr>
          <p:nvPr>
            <p:ph type="dt" sz="half" idx="10"/>
          </p:nvPr>
        </p:nvSpPr>
        <p:spPr/>
        <p:txBody>
          <a:bodyPr/>
          <a:lstStyle/>
          <a:p>
            <a:fld id="{48A87A34-81AB-432B-8DAE-1953F412C126}" type="datetimeFigureOut">
              <a:rPr lang="en-US" smtClean="0"/>
              <a:t>10/18/2019</a:t>
            </a:fld>
            <a:endParaRPr lang="en-US" dirty="0"/>
          </a:p>
        </p:txBody>
      </p:sp>
      <p:sp>
        <p:nvSpPr>
          <p:cNvPr id="6" name="Footer Placeholder 5">
            <a:extLst>
              <a:ext uri="{FF2B5EF4-FFF2-40B4-BE49-F238E27FC236}">
                <a16:creationId xmlns:a16="http://schemas.microsoft.com/office/drawing/2014/main" id="{11CE113B-243D-40CD-BB63-0971DB524AB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7222C5-FB3E-4161-AA65-ACDB628A81D7}"/>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02398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21691-19F7-414A-B8DC-C4873A40B2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4E1CBCA-662E-4B30-ABCF-B4426BD3D6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BB47802-6A50-4D69-B73D-EBE3844280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8A4CB2D-B63C-4400-89D5-607158E58205}"/>
              </a:ext>
            </a:extLst>
          </p:cNvPr>
          <p:cNvSpPr>
            <a:spLocks noGrp="1"/>
          </p:cNvSpPr>
          <p:nvPr>
            <p:ph type="dt" sz="half" idx="10"/>
          </p:nvPr>
        </p:nvSpPr>
        <p:spPr/>
        <p:txBody>
          <a:bodyPr/>
          <a:lstStyle/>
          <a:p>
            <a:fld id="{48A87A34-81AB-432B-8DAE-1953F412C126}" type="datetimeFigureOut">
              <a:rPr lang="en-US" smtClean="0"/>
              <a:t>10/18/2019</a:t>
            </a:fld>
            <a:endParaRPr lang="en-US" dirty="0"/>
          </a:p>
        </p:txBody>
      </p:sp>
      <p:sp>
        <p:nvSpPr>
          <p:cNvPr id="6" name="Footer Placeholder 5">
            <a:extLst>
              <a:ext uri="{FF2B5EF4-FFF2-40B4-BE49-F238E27FC236}">
                <a16:creationId xmlns:a16="http://schemas.microsoft.com/office/drawing/2014/main" id="{A2834421-FEBF-4DB3-BA8E-885E64436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4A9F3CE-1BE0-4605-B6FD-57C88BB75F45}"/>
              </a:ext>
            </a:extLst>
          </p:cNvPr>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774971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01728BC-F76A-4881-BD56-BBD4CFD92E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521F3BF-DE2E-44B8-9BDB-FEB39E259C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FA25A14-14EC-4190-A2AD-B27153F323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10/18/2019</a:t>
            </a:fld>
            <a:endParaRPr lang="en-US" dirty="0"/>
          </a:p>
        </p:txBody>
      </p:sp>
      <p:sp>
        <p:nvSpPr>
          <p:cNvPr id="5" name="Footer Placeholder 4">
            <a:extLst>
              <a:ext uri="{FF2B5EF4-FFF2-40B4-BE49-F238E27FC236}">
                <a16:creationId xmlns:a16="http://schemas.microsoft.com/office/drawing/2014/main" id="{D4761BCA-21E3-406C-B4FF-6ED639AC41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FC522F69-DFA3-44E5-A33F-F6978781CC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85675884"/>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5C427220-6E5F-4621-BFBB-A029689EC901}"/>
              </a:ext>
            </a:extLst>
          </p:cNvPr>
          <p:cNvPicPr>
            <a:picLocks noChangeAspect="1"/>
          </p:cNvPicPr>
          <p:nvPr/>
        </p:nvPicPr>
        <p:blipFill>
          <a:blip r:embed="rId2"/>
          <a:stretch>
            <a:fillRect/>
          </a:stretch>
        </p:blipFill>
        <p:spPr>
          <a:xfrm>
            <a:off x="0" y="0"/>
            <a:ext cx="4743450" cy="962025"/>
          </a:xfrm>
          <a:prstGeom prst="rect">
            <a:avLst/>
          </a:prstGeom>
        </p:spPr>
      </p:pic>
      <p:pic>
        <p:nvPicPr>
          <p:cNvPr id="16" name="Picture 15">
            <a:extLst>
              <a:ext uri="{FF2B5EF4-FFF2-40B4-BE49-F238E27FC236}">
                <a16:creationId xmlns:a16="http://schemas.microsoft.com/office/drawing/2014/main" id="{98E1CED2-4C07-4CCD-8E92-9B906E6485CE}"/>
              </a:ext>
            </a:extLst>
          </p:cNvPr>
          <p:cNvPicPr>
            <a:picLocks noChangeAspect="1"/>
          </p:cNvPicPr>
          <p:nvPr/>
        </p:nvPicPr>
        <p:blipFill>
          <a:blip r:embed="rId3"/>
          <a:stretch>
            <a:fillRect/>
          </a:stretch>
        </p:blipFill>
        <p:spPr>
          <a:xfrm>
            <a:off x="11232750" y="-2775"/>
            <a:ext cx="959250" cy="959250"/>
          </a:xfrm>
          <a:prstGeom prst="rect">
            <a:avLst/>
          </a:prstGeom>
        </p:spPr>
      </p:pic>
      <p:sp>
        <p:nvSpPr>
          <p:cNvPr id="17" name="TextBox 16">
            <a:extLst>
              <a:ext uri="{FF2B5EF4-FFF2-40B4-BE49-F238E27FC236}">
                <a16:creationId xmlns:a16="http://schemas.microsoft.com/office/drawing/2014/main" id="{A9B68842-64E7-48FC-ACA6-7B563CB2D0BC}"/>
              </a:ext>
            </a:extLst>
          </p:cNvPr>
          <p:cNvSpPr txBox="1"/>
          <p:nvPr/>
        </p:nvSpPr>
        <p:spPr>
          <a:xfrm>
            <a:off x="5384800" y="124178"/>
            <a:ext cx="5159022" cy="923330"/>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V. T. Patel Department of </a:t>
            </a:r>
          </a:p>
          <a:p>
            <a:pPr algn="ctr"/>
            <a:r>
              <a:rPr lang="en-US" b="1" dirty="0">
                <a:latin typeface="Times New Roman" panose="02020603050405020304" pitchFamily="18" charset="0"/>
                <a:cs typeface="Times New Roman" panose="02020603050405020304" pitchFamily="18" charset="0"/>
              </a:rPr>
              <a:t>Electronics and Communication Engineering</a:t>
            </a:r>
          </a:p>
          <a:p>
            <a:endParaRPr lang="en-IN" dirty="0"/>
          </a:p>
        </p:txBody>
      </p:sp>
      <p:sp>
        <p:nvSpPr>
          <p:cNvPr id="18" name="TextBox 17">
            <a:extLst>
              <a:ext uri="{FF2B5EF4-FFF2-40B4-BE49-F238E27FC236}">
                <a16:creationId xmlns:a16="http://schemas.microsoft.com/office/drawing/2014/main" id="{74747B4F-DF58-446C-AA04-625131E936C8}"/>
              </a:ext>
            </a:extLst>
          </p:cNvPr>
          <p:cNvSpPr txBox="1"/>
          <p:nvPr/>
        </p:nvSpPr>
        <p:spPr>
          <a:xfrm>
            <a:off x="1535288" y="2530114"/>
            <a:ext cx="9121422" cy="1569660"/>
          </a:xfrm>
          <a:prstGeom prst="rect">
            <a:avLst/>
          </a:prstGeom>
          <a:noFill/>
        </p:spPr>
        <p:txBody>
          <a:bodyPr wrap="square" rtlCol="0">
            <a:spAutoFit/>
          </a:bodyPr>
          <a:lstStyle/>
          <a:p>
            <a:pPr algn="ctr"/>
            <a:r>
              <a:rPr lang="en-IN" sz="4800" dirty="0">
                <a:solidFill>
                  <a:schemeClr val="accent1">
                    <a:lumMod val="50000"/>
                  </a:schemeClr>
                </a:solidFill>
                <a:latin typeface="Times New Roman" panose="02020603050405020304" pitchFamily="18" charset="0"/>
                <a:cs typeface="Times New Roman" panose="02020603050405020304" pitchFamily="18" charset="0"/>
              </a:rPr>
              <a:t>Surveillance Updates On Email Using Raspberry Pi </a:t>
            </a:r>
          </a:p>
        </p:txBody>
      </p:sp>
      <p:sp>
        <p:nvSpPr>
          <p:cNvPr id="19" name="TextBox 18">
            <a:extLst>
              <a:ext uri="{FF2B5EF4-FFF2-40B4-BE49-F238E27FC236}">
                <a16:creationId xmlns:a16="http://schemas.microsoft.com/office/drawing/2014/main" id="{A2280C04-01BB-491F-9E2F-C30AC1C88B57}"/>
              </a:ext>
            </a:extLst>
          </p:cNvPr>
          <p:cNvSpPr txBox="1"/>
          <p:nvPr/>
        </p:nvSpPr>
        <p:spPr>
          <a:xfrm>
            <a:off x="3942644" y="1404819"/>
            <a:ext cx="4306711" cy="461665"/>
          </a:xfrm>
          <a:prstGeom prst="rect">
            <a:avLst/>
          </a:prstGeom>
          <a:noFill/>
        </p:spPr>
        <p:txBody>
          <a:bodyPr wrap="square" rtlCol="0">
            <a:spAutoFit/>
          </a:bodyPr>
          <a:lstStyle/>
          <a:p>
            <a:pPr algn="ctr"/>
            <a:r>
              <a:rPr lang="en-IN" sz="2400" b="1" dirty="0">
                <a:solidFill>
                  <a:srgbClr val="FF0000"/>
                </a:solidFill>
                <a:latin typeface="Times New Roman" panose="02020603050405020304" pitchFamily="18" charset="0"/>
                <a:cs typeface="Times New Roman" panose="02020603050405020304" pitchFamily="18" charset="0"/>
              </a:rPr>
              <a:t>EC346 GROUP PROJECT-I</a:t>
            </a:r>
          </a:p>
        </p:txBody>
      </p:sp>
      <p:sp>
        <p:nvSpPr>
          <p:cNvPr id="20" name="TextBox 19">
            <a:extLst>
              <a:ext uri="{FF2B5EF4-FFF2-40B4-BE49-F238E27FC236}">
                <a16:creationId xmlns:a16="http://schemas.microsoft.com/office/drawing/2014/main" id="{2274F45C-E279-4DF8-B2D2-9355B062BAF5}"/>
              </a:ext>
            </a:extLst>
          </p:cNvPr>
          <p:cNvSpPr txBox="1"/>
          <p:nvPr/>
        </p:nvSpPr>
        <p:spPr>
          <a:xfrm>
            <a:off x="819502" y="4763404"/>
            <a:ext cx="3104445" cy="1477328"/>
          </a:xfrm>
          <a:prstGeom prst="rect">
            <a:avLst/>
          </a:prstGeom>
          <a:noFill/>
        </p:spPr>
        <p:txBody>
          <a:bodyPr wrap="square" rtlCol="0">
            <a:spAutoFit/>
          </a:bodyPr>
          <a:lstStyle/>
          <a:p>
            <a:pPr algn="ctr"/>
            <a:r>
              <a:rPr lang="en-IN" b="1" u="sng" dirty="0">
                <a:latin typeface="Times New Roman" panose="02020603050405020304" pitchFamily="18" charset="0"/>
                <a:cs typeface="Times New Roman" panose="02020603050405020304" pitchFamily="18" charset="0"/>
              </a:rPr>
              <a:t>MADE BY:   </a:t>
            </a:r>
          </a:p>
          <a:p>
            <a:pPr algn="ctr"/>
            <a:endParaRPr lang="en-IN" b="1" dirty="0">
              <a:latin typeface="Times New Roman" panose="02020603050405020304" pitchFamily="18" charset="0"/>
              <a:cs typeface="Times New Roman" panose="02020603050405020304" pitchFamily="18" charset="0"/>
            </a:endParaRPr>
          </a:p>
          <a:p>
            <a:pPr algn="ctr"/>
            <a:r>
              <a:rPr lang="en-IN" b="1" dirty="0">
                <a:latin typeface="Times New Roman" panose="02020603050405020304" pitchFamily="18" charset="0"/>
                <a:cs typeface="Times New Roman" panose="02020603050405020304" pitchFamily="18" charset="0"/>
              </a:rPr>
              <a:t> Amartya Singh(17EC088)</a:t>
            </a:r>
          </a:p>
          <a:p>
            <a:pPr algn="ctr"/>
            <a:endParaRPr lang="en-IN" b="1" dirty="0">
              <a:latin typeface="Times New Roman" panose="02020603050405020304" pitchFamily="18" charset="0"/>
              <a:cs typeface="Times New Roman" panose="02020603050405020304" pitchFamily="18" charset="0"/>
            </a:endParaRPr>
          </a:p>
          <a:p>
            <a:pPr algn="ctr"/>
            <a:r>
              <a:rPr lang="en-IN" b="1" dirty="0">
                <a:latin typeface="Times New Roman" panose="02020603050405020304" pitchFamily="18" charset="0"/>
                <a:cs typeface="Times New Roman" panose="02020603050405020304" pitchFamily="18" charset="0"/>
              </a:rPr>
              <a:t>17ec088@charusat.edu.in</a:t>
            </a:r>
          </a:p>
        </p:txBody>
      </p:sp>
      <p:sp>
        <p:nvSpPr>
          <p:cNvPr id="8" name="TextBox 7">
            <a:extLst>
              <a:ext uri="{FF2B5EF4-FFF2-40B4-BE49-F238E27FC236}">
                <a16:creationId xmlns:a16="http://schemas.microsoft.com/office/drawing/2014/main" id="{CB4A1120-A7FF-4342-8562-BA26369EDAD1}"/>
              </a:ext>
            </a:extLst>
          </p:cNvPr>
          <p:cNvSpPr txBox="1"/>
          <p:nvPr/>
        </p:nvSpPr>
        <p:spPr>
          <a:xfrm>
            <a:off x="7964311" y="4763404"/>
            <a:ext cx="3104445" cy="1477328"/>
          </a:xfrm>
          <a:prstGeom prst="rect">
            <a:avLst/>
          </a:prstGeom>
          <a:noFill/>
        </p:spPr>
        <p:txBody>
          <a:bodyPr wrap="square" rtlCol="0">
            <a:spAutoFit/>
          </a:bodyPr>
          <a:lstStyle/>
          <a:p>
            <a:pPr algn="ctr"/>
            <a:r>
              <a:rPr lang="en-IN" b="1" u="sng" dirty="0">
                <a:latin typeface="Times New Roman" panose="02020603050405020304" pitchFamily="18" charset="0"/>
                <a:cs typeface="Times New Roman" panose="02020603050405020304" pitchFamily="18" charset="0"/>
              </a:rPr>
              <a:t>MADE BY:   </a:t>
            </a:r>
          </a:p>
          <a:p>
            <a:pPr algn="ctr"/>
            <a:endParaRPr lang="en-IN" b="1" dirty="0">
              <a:latin typeface="Times New Roman" panose="02020603050405020304" pitchFamily="18" charset="0"/>
              <a:cs typeface="Times New Roman" panose="02020603050405020304" pitchFamily="18" charset="0"/>
            </a:endParaRPr>
          </a:p>
          <a:p>
            <a:pPr algn="ctr"/>
            <a:r>
              <a:rPr lang="en-IN" b="1" dirty="0">
                <a:latin typeface="Times New Roman" panose="02020603050405020304" pitchFamily="18" charset="0"/>
                <a:cs typeface="Times New Roman" panose="02020603050405020304" pitchFamily="18" charset="0"/>
              </a:rPr>
              <a:t> Rahul Thakkar(17EC094)</a:t>
            </a:r>
          </a:p>
          <a:p>
            <a:pPr algn="ctr"/>
            <a:endParaRPr lang="en-IN" b="1" dirty="0">
              <a:latin typeface="Times New Roman" panose="02020603050405020304" pitchFamily="18" charset="0"/>
              <a:cs typeface="Times New Roman" panose="02020603050405020304" pitchFamily="18" charset="0"/>
            </a:endParaRPr>
          </a:p>
          <a:p>
            <a:pPr algn="ctr"/>
            <a:r>
              <a:rPr lang="en-IN" b="1" dirty="0">
                <a:latin typeface="Times New Roman" panose="02020603050405020304" pitchFamily="18" charset="0"/>
                <a:cs typeface="Times New Roman" panose="02020603050405020304" pitchFamily="18" charset="0"/>
              </a:rPr>
              <a:t>17ec094@charusat.edu.in</a:t>
            </a:r>
          </a:p>
        </p:txBody>
      </p:sp>
    </p:spTree>
    <p:extLst>
      <p:ext uri="{BB962C8B-B14F-4D97-AF65-F5344CB8AC3E}">
        <p14:creationId xmlns:p14="http://schemas.microsoft.com/office/powerpoint/2010/main" val="63510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585979B-728E-45F1-8F2D-A91129E1486B}"/>
              </a:ext>
            </a:extLst>
          </p:cNvPr>
          <p:cNvSpPr txBox="1"/>
          <p:nvPr/>
        </p:nvSpPr>
        <p:spPr>
          <a:xfrm>
            <a:off x="1422400" y="158044"/>
            <a:ext cx="9347200" cy="830997"/>
          </a:xfrm>
          <a:prstGeom prst="rect">
            <a:avLst/>
          </a:prstGeom>
          <a:noFill/>
        </p:spPr>
        <p:txBody>
          <a:bodyPr wrap="square" rtlCol="0">
            <a:spAutoFit/>
          </a:bodyPr>
          <a:lstStyle/>
          <a:p>
            <a:pPr algn="ctr"/>
            <a:r>
              <a:rPr lang="en-IN" sz="4800" b="1" u="sng" dirty="0">
                <a:solidFill>
                  <a:schemeClr val="accent1">
                    <a:lumMod val="75000"/>
                  </a:schemeClr>
                </a:solidFill>
                <a:latin typeface="Times New Roman" panose="02020603050405020304" pitchFamily="18" charset="0"/>
                <a:cs typeface="Times New Roman" panose="02020603050405020304" pitchFamily="18" charset="0"/>
              </a:rPr>
              <a:t>Brief</a:t>
            </a:r>
          </a:p>
        </p:txBody>
      </p:sp>
      <p:sp>
        <p:nvSpPr>
          <p:cNvPr id="2" name="Rectangle 1">
            <a:extLst>
              <a:ext uri="{FF2B5EF4-FFF2-40B4-BE49-F238E27FC236}">
                <a16:creationId xmlns:a16="http://schemas.microsoft.com/office/drawing/2014/main" id="{8BA4A6E7-327B-4AD8-856B-216E1FC0CE9C}"/>
              </a:ext>
            </a:extLst>
          </p:cNvPr>
          <p:cNvSpPr/>
          <p:nvPr/>
        </p:nvSpPr>
        <p:spPr>
          <a:xfrm>
            <a:off x="2523066" y="2767280"/>
            <a:ext cx="7145867" cy="1323439"/>
          </a:xfrm>
          <a:prstGeom prst="rect">
            <a:avLst/>
          </a:prstGeom>
        </p:spPr>
        <p:txBody>
          <a:bodyPr wrap="square">
            <a:spAutoFit/>
          </a:bodyPr>
          <a:lstStyle/>
          <a:p>
            <a:r>
              <a:rPr lang="en-IN" sz="2000" dirty="0"/>
              <a:t>This security camera on detecting an object will send an Email to the administrator with the pictures of the detected object. Administrator can also watch live streaming of camera from any device that is capable of running any browser</a:t>
            </a:r>
          </a:p>
        </p:txBody>
      </p:sp>
      <p:pic>
        <p:nvPicPr>
          <p:cNvPr id="6" name="Picture 5">
            <a:extLst>
              <a:ext uri="{FF2B5EF4-FFF2-40B4-BE49-F238E27FC236}">
                <a16:creationId xmlns:a16="http://schemas.microsoft.com/office/drawing/2014/main" id="{B00E0D6C-419A-4DF9-93DD-CDD6EF9F820B}"/>
              </a:ext>
            </a:extLst>
          </p:cNvPr>
          <p:cNvPicPr>
            <a:picLocks noChangeAspect="1"/>
          </p:cNvPicPr>
          <p:nvPr/>
        </p:nvPicPr>
        <p:blipFill>
          <a:blip r:embed="rId2"/>
          <a:stretch>
            <a:fillRect/>
          </a:stretch>
        </p:blipFill>
        <p:spPr>
          <a:xfrm>
            <a:off x="8519691" y="93032"/>
            <a:ext cx="3565663" cy="2674248"/>
          </a:xfrm>
          <a:prstGeom prst="rect">
            <a:avLst/>
          </a:prstGeom>
        </p:spPr>
      </p:pic>
      <p:pic>
        <p:nvPicPr>
          <p:cNvPr id="8" name="Picture 7">
            <a:extLst>
              <a:ext uri="{FF2B5EF4-FFF2-40B4-BE49-F238E27FC236}">
                <a16:creationId xmlns:a16="http://schemas.microsoft.com/office/drawing/2014/main" id="{BC019CCD-9748-47AD-8A68-8744E867C6DA}"/>
              </a:ext>
            </a:extLst>
          </p:cNvPr>
          <p:cNvPicPr>
            <a:picLocks noChangeAspect="1"/>
          </p:cNvPicPr>
          <p:nvPr/>
        </p:nvPicPr>
        <p:blipFill>
          <a:blip r:embed="rId3"/>
          <a:stretch>
            <a:fillRect/>
          </a:stretch>
        </p:blipFill>
        <p:spPr>
          <a:xfrm>
            <a:off x="106645" y="158044"/>
            <a:ext cx="3460643" cy="2592142"/>
          </a:xfrm>
          <a:prstGeom prst="rect">
            <a:avLst/>
          </a:prstGeom>
        </p:spPr>
      </p:pic>
      <p:pic>
        <p:nvPicPr>
          <p:cNvPr id="10" name="Picture 9">
            <a:extLst>
              <a:ext uri="{FF2B5EF4-FFF2-40B4-BE49-F238E27FC236}">
                <a16:creationId xmlns:a16="http://schemas.microsoft.com/office/drawing/2014/main" id="{E6B42BFF-75C3-4551-8DF1-F88A4EC97FA9}"/>
              </a:ext>
            </a:extLst>
          </p:cNvPr>
          <p:cNvPicPr>
            <a:picLocks noChangeAspect="1"/>
          </p:cNvPicPr>
          <p:nvPr/>
        </p:nvPicPr>
        <p:blipFill>
          <a:blip r:embed="rId4"/>
          <a:stretch>
            <a:fillRect/>
          </a:stretch>
        </p:blipFill>
        <p:spPr>
          <a:xfrm>
            <a:off x="111690" y="4122813"/>
            <a:ext cx="3565663" cy="2670806"/>
          </a:xfrm>
          <a:prstGeom prst="rect">
            <a:avLst/>
          </a:prstGeom>
        </p:spPr>
      </p:pic>
      <p:pic>
        <p:nvPicPr>
          <p:cNvPr id="12" name="Picture 11">
            <a:extLst>
              <a:ext uri="{FF2B5EF4-FFF2-40B4-BE49-F238E27FC236}">
                <a16:creationId xmlns:a16="http://schemas.microsoft.com/office/drawing/2014/main" id="{C8C41AE1-9ABE-4987-901A-08A16EE8547D}"/>
              </a:ext>
            </a:extLst>
          </p:cNvPr>
          <p:cNvPicPr>
            <a:picLocks noChangeAspect="1"/>
          </p:cNvPicPr>
          <p:nvPr/>
        </p:nvPicPr>
        <p:blipFill>
          <a:blip r:embed="rId5"/>
          <a:stretch>
            <a:fillRect/>
          </a:stretch>
        </p:blipFill>
        <p:spPr>
          <a:xfrm>
            <a:off x="8514646" y="4122813"/>
            <a:ext cx="3565663" cy="2670806"/>
          </a:xfrm>
          <a:prstGeom prst="rect">
            <a:avLst/>
          </a:prstGeom>
        </p:spPr>
      </p:pic>
    </p:spTree>
    <p:extLst>
      <p:ext uri="{BB962C8B-B14F-4D97-AF65-F5344CB8AC3E}">
        <p14:creationId xmlns:p14="http://schemas.microsoft.com/office/powerpoint/2010/main" val="894456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887DC5E-C53F-4344-9FE8-7D65034B2192}"/>
              </a:ext>
            </a:extLst>
          </p:cNvPr>
          <p:cNvSpPr txBox="1"/>
          <p:nvPr/>
        </p:nvSpPr>
        <p:spPr>
          <a:xfrm>
            <a:off x="5201356" y="288542"/>
            <a:ext cx="1789288" cy="461665"/>
          </a:xfrm>
          <a:prstGeom prst="rect">
            <a:avLst/>
          </a:prstGeom>
          <a:noFill/>
        </p:spPr>
        <p:txBody>
          <a:bodyPr wrap="square" rtlCol="0">
            <a:spAutoFit/>
          </a:bodyPr>
          <a:lstStyle/>
          <a:p>
            <a:r>
              <a:rPr lang="en-IN" sz="2400" b="1" dirty="0">
                <a:solidFill>
                  <a:srgbClr val="FF0000"/>
                </a:solidFill>
                <a:latin typeface="Times New Roman" panose="02020603050405020304" pitchFamily="18" charset="0"/>
                <a:cs typeface="Times New Roman" panose="02020603050405020304" pitchFamily="18" charset="0"/>
              </a:rPr>
              <a:t>FEATURES</a:t>
            </a:r>
          </a:p>
        </p:txBody>
      </p:sp>
      <p:sp>
        <p:nvSpPr>
          <p:cNvPr id="2" name="Rectangle 1">
            <a:extLst>
              <a:ext uri="{FF2B5EF4-FFF2-40B4-BE49-F238E27FC236}">
                <a16:creationId xmlns:a16="http://schemas.microsoft.com/office/drawing/2014/main" id="{1F32D6D8-2F00-4C13-B3C5-9AEFB325A734}"/>
              </a:ext>
            </a:extLst>
          </p:cNvPr>
          <p:cNvSpPr/>
          <p:nvPr/>
        </p:nvSpPr>
        <p:spPr>
          <a:xfrm>
            <a:off x="3059289" y="2967335"/>
            <a:ext cx="6073422" cy="1015663"/>
          </a:xfrm>
          <a:prstGeom prst="rect">
            <a:avLst/>
          </a:prstGeom>
        </p:spPr>
        <p:txBody>
          <a:bodyPr wrap="square">
            <a:spAutoFit/>
          </a:bodyPr>
          <a:lstStyle/>
          <a:p>
            <a:r>
              <a:rPr lang="en-IN" sz="2000" dirty="0"/>
              <a:t>  ✓ Object Detection</a:t>
            </a:r>
          </a:p>
          <a:p>
            <a:r>
              <a:rPr lang="en-IN" sz="2000" dirty="0"/>
              <a:t> ✓ Sends an Email with an image of detected object</a:t>
            </a:r>
          </a:p>
          <a:p>
            <a:r>
              <a:rPr lang="en-IN" sz="2000" dirty="0"/>
              <a:t> ✓ Live Streaming on any device with a browser </a:t>
            </a:r>
          </a:p>
        </p:txBody>
      </p:sp>
      <p:pic>
        <p:nvPicPr>
          <p:cNvPr id="7" name="Picture 6">
            <a:extLst>
              <a:ext uri="{FF2B5EF4-FFF2-40B4-BE49-F238E27FC236}">
                <a16:creationId xmlns:a16="http://schemas.microsoft.com/office/drawing/2014/main" id="{CD306D74-975F-44D2-BA97-F3A5FEFA0F31}"/>
              </a:ext>
            </a:extLst>
          </p:cNvPr>
          <p:cNvPicPr>
            <a:picLocks noChangeAspect="1"/>
          </p:cNvPicPr>
          <p:nvPr/>
        </p:nvPicPr>
        <p:blipFill>
          <a:blip r:embed="rId2"/>
          <a:stretch>
            <a:fillRect/>
          </a:stretch>
        </p:blipFill>
        <p:spPr>
          <a:xfrm>
            <a:off x="8105422" y="3816290"/>
            <a:ext cx="3974887" cy="2977329"/>
          </a:xfrm>
          <a:prstGeom prst="rect">
            <a:avLst/>
          </a:prstGeom>
        </p:spPr>
      </p:pic>
      <p:pic>
        <p:nvPicPr>
          <p:cNvPr id="12" name="Picture 11">
            <a:extLst>
              <a:ext uri="{FF2B5EF4-FFF2-40B4-BE49-F238E27FC236}">
                <a16:creationId xmlns:a16="http://schemas.microsoft.com/office/drawing/2014/main" id="{88B85814-7511-4143-A7EA-E100FEEDE428}"/>
              </a:ext>
            </a:extLst>
          </p:cNvPr>
          <p:cNvPicPr>
            <a:picLocks noChangeAspect="1"/>
          </p:cNvPicPr>
          <p:nvPr/>
        </p:nvPicPr>
        <p:blipFill>
          <a:blip r:embed="rId3"/>
          <a:stretch>
            <a:fillRect/>
          </a:stretch>
        </p:blipFill>
        <p:spPr>
          <a:xfrm>
            <a:off x="276579" y="3936119"/>
            <a:ext cx="3810000" cy="2857500"/>
          </a:xfrm>
          <a:prstGeom prst="rect">
            <a:avLst/>
          </a:prstGeom>
        </p:spPr>
      </p:pic>
      <p:pic>
        <p:nvPicPr>
          <p:cNvPr id="14" name="Picture 13">
            <a:extLst>
              <a:ext uri="{FF2B5EF4-FFF2-40B4-BE49-F238E27FC236}">
                <a16:creationId xmlns:a16="http://schemas.microsoft.com/office/drawing/2014/main" id="{535C9B97-29C6-4553-97F7-DC23D27999B8}"/>
              </a:ext>
            </a:extLst>
          </p:cNvPr>
          <p:cNvPicPr>
            <a:picLocks noChangeAspect="1"/>
          </p:cNvPicPr>
          <p:nvPr/>
        </p:nvPicPr>
        <p:blipFill>
          <a:blip r:embed="rId4"/>
          <a:stretch>
            <a:fillRect/>
          </a:stretch>
        </p:blipFill>
        <p:spPr>
          <a:xfrm>
            <a:off x="7998493" y="485423"/>
            <a:ext cx="4081816" cy="2480270"/>
          </a:xfrm>
          <a:prstGeom prst="rect">
            <a:avLst/>
          </a:prstGeom>
        </p:spPr>
      </p:pic>
      <p:pic>
        <p:nvPicPr>
          <p:cNvPr id="15" name="Picture 14">
            <a:extLst>
              <a:ext uri="{FF2B5EF4-FFF2-40B4-BE49-F238E27FC236}">
                <a16:creationId xmlns:a16="http://schemas.microsoft.com/office/drawing/2014/main" id="{862A50A9-09D5-4BAF-9394-7DD8AADA359E}"/>
              </a:ext>
            </a:extLst>
          </p:cNvPr>
          <p:cNvPicPr>
            <a:picLocks noChangeAspect="1"/>
          </p:cNvPicPr>
          <p:nvPr/>
        </p:nvPicPr>
        <p:blipFill>
          <a:blip r:embed="rId5"/>
          <a:stretch>
            <a:fillRect/>
          </a:stretch>
        </p:blipFill>
        <p:spPr>
          <a:xfrm>
            <a:off x="106645" y="158044"/>
            <a:ext cx="3460643" cy="2592142"/>
          </a:xfrm>
          <a:prstGeom prst="rect">
            <a:avLst/>
          </a:prstGeom>
        </p:spPr>
      </p:pic>
    </p:spTree>
    <p:extLst>
      <p:ext uri="{BB962C8B-B14F-4D97-AF65-F5344CB8AC3E}">
        <p14:creationId xmlns:p14="http://schemas.microsoft.com/office/powerpoint/2010/main" val="10374130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3FF2319-EAB7-4F05-B010-D7C98BB45BCD}"/>
              </a:ext>
            </a:extLst>
          </p:cNvPr>
          <p:cNvSpPr txBox="1"/>
          <p:nvPr/>
        </p:nvSpPr>
        <p:spPr>
          <a:xfrm>
            <a:off x="4706055" y="209981"/>
            <a:ext cx="2779889" cy="523220"/>
          </a:xfrm>
          <a:prstGeom prst="rect">
            <a:avLst/>
          </a:prstGeom>
          <a:noFill/>
        </p:spPr>
        <p:txBody>
          <a:bodyPr wrap="square" rtlCol="0">
            <a:spAutoFit/>
          </a:bodyPr>
          <a:lstStyle/>
          <a:p>
            <a:pPr algn="ctr"/>
            <a:r>
              <a:rPr lang="en-IN" sz="2800" b="1" dirty="0">
                <a:solidFill>
                  <a:srgbClr val="0070C0"/>
                </a:solidFill>
                <a:latin typeface="Times New Roman" panose="02020603050405020304" pitchFamily="18" charset="0"/>
                <a:cs typeface="Times New Roman" panose="02020603050405020304" pitchFamily="18" charset="0"/>
              </a:rPr>
              <a:t>Skills Required</a:t>
            </a:r>
          </a:p>
        </p:txBody>
      </p:sp>
      <p:sp>
        <p:nvSpPr>
          <p:cNvPr id="2" name="Rectangle 1">
            <a:extLst>
              <a:ext uri="{FF2B5EF4-FFF2-40B4-BE49-F238E27FC236}">
                <a16:creationId xmlns:a16="http://schemas.microsoft.com/office/drawing/2014/main" id="{4732B4F4-2DCD-4E03-8281-33E2157EBD6F}"/>
              </a:ext>
            </a:extLst>
          </p:cNvPr>
          <p:cNvSpPr/>
          <p:nvPr/>
        </p:nvSpPr>
        <p:spPr>
          <a:xfrm>
            <a:off x="3047999" y="2459504"/>
            <a:ext cx="6096000" cy="1938992"/>
          </a:xfrm>
          <a:prstGeom prst="rect">
            <a:avLst/>
          </a:prstGeom>
        </p:spPr>
        <p:txBody>
          <a:bodyPr>
            <a:spAutoFit/>
          </a:bodyPr>
          <a:lstStyle/>
          <a:p>
            <a:pPr marL="285750" indent="-285750">
              <a:buFont typeface="Arial" panose="020B0604020202020204" pitchFamily="34" charset="0"/>
              <a:buChar char="•"/>
            </a:pPr>
            <a:r>
              <a:rPr lang="en-IN" sz="2000" dirty="0"/>
              <a:t>Python</a:t>
            </a:r>
          </a:p>
          <a:p>
            <a:pPr marL="285750" indent="-285750">
              <a:buFont typeface="Arial" panose="020B0604020202020204" pitchFamily="34" charset="0"/>
              <a:buChar char="•"/>
            </a:pPr>
            <a:r>
              <a:rPr lang="en-IN" sz="2000" dirty="0"/>
              <a:t>OpenCV</a:t>
            </a:r>
          </a:p>
          <a:p>
            <a:pPr marL="285750" indent="-285750">
              <a:buFont typeface="Arial" panose="020B0604020202020204" pitchFamily="34" charset="0"/>
              <a:buChar char="•"/>
            </a:pPr>
            <a:r>
              <a:rPr lang="en-IN" sz="2000" dirty="0"/>
              <a:t>Raspberry PI</a:t>
            </a:r>
          </a:p>
          <a:p>
            <a:pPr marL="285750" indent="-285750">
              <a:buFont typeface="Arial" panose="020B0604020202020204" pitchFamily="34" charset="0"/>
              <a:buChar char="•"/>
            </a:pPr>
            <a:r>
              <a:rPr lang="en-IN" sz="2000" dirty="0"/>
              <a:t>SMTP (Simple Mail Transfer Protocol) Configuration</a:t>
            </a:r>
          </a:p>
          <a:p>
            <a:pPr marL="285750" indent="-285750">
              <a:buFont typeface="Arial" panose="020B0604020202020204" pitchFamily="34" charset="0"/>
              <a:buChar char="•"/>
            </a:pPr>
            <a:r>
              <a:rPr lang="en-IN" sz="2000" dirty="0"/>
              <a:t>IP configuration</a:t>
            </a:r>
          </a:p>
          <a:p>
            <a:pPr marL="285750" indent="-285750">
              <a:buFont typeface="Arial" panose="020B0604020202020204" pitchFamily="34" charset="0"/>
              <a:buChar char="•"/>
            </a:pPr>
            <a:r>
              <a:rPr lang="en-IN" sz="2000" dirty="0"/>
              <a:t>Hardware Assembly &amp; Casing</a:t>
            </a:r>
          </a:p>
        </p:txBody>
      </p:sp>
      <p:pic>
        <p:nvPicPr>
          <p:cNvPr id="5" name="Picture 4">
            <a:extLst>
              <a:ext uri="{FF2B5EF4-FFF2-40B4-BE49-F238E27FC236}">
                <a16:creationId xmlns:a16="http://schemas.microsoft.com/office/drawing/2014/main" id="{8AADF244-5EF7-4F09-A6FF-498FE5F65CEF}"/>
              </a:ext>
            </a:extLst>
          </p:cNvPr>
          <p:cNvPicPr>
            <a:picLocks noChangeAspect="1"/>
          </p:cNvPicPr>
          <p:nvPr/>
        </p:nvPicPr>
        <p:blipFill>
          <a:blip r:embed="rId2"/>
          <a:stretch>
            <a:fillRect/>
          </a:stretch>
        </p:blipFill>
        <p:spPr>
          <a:xfrm>
            <a:off x="0" y="4497027"/>
            <a:ext cx="3580306" cy="2106968"/>
          </a:xfrm>
          <a:prstGeom prst="rect">
            <a:avLst/>
          </a:prstGeom>
        </p:spPr>
      </p:pic>
      <p:pic>
        <p:nvPicPr>
          <p:cNvPr id="7" name="Picture 6">
            <a:extLst>
              <a:ext uri="{FF2B5EF4-FFF2-40B4-BE49-F238E27FC236}">
                <a16:creationId xmlns:a16="http://schemas.microsoft.com/office/drawing/2014/main" id="{544E1A9C-2862-4EEE-B6D8-6860743EFFE2}"/>
              </a:ext>
            </a:extLst>
          </p:cNvPr>
          <p:cNvPicPr>
            <a:picLocks noChangeAspect="1"/>
          </p:cNvPicPr>
          <p:nvPr/>
        </p:nvPicPr>
        <p:blipFill>
          <a:blip r:embed="rId3"/>
          <a:stretch>
            <a:fillRect/>
          </a:stretch>
        </p:blipFill>
        <p:spPr>
          <a:xfrm>
            <a:off x="0" y="-80178"/>
            <a:ext cx="2539682" cy="2539682"/>
          </a:xfrm>
          <a:prstGeom prst="rect">
            <a:avLst/>
          </a:prstGeom>
        </p:spPr>
      </p:pic>
      <p:pic>
        <p:nvPicPr>
          <p:cNvPr id="11" name="Picture 10">
            <a:extLst>
              <a:ext uri="{FF2B5EF4-FFF2-40B4-BE49-F238E27FC236}">
                <a16:creationId xmlns:a16="http://schemas.microsoft.com/office/drawing/2014/main" id="{D5206AA4-333E-4CA6-899B-9CE2CBFB4387}"/>
              </a:ext>
            </a:extLst>
          </p:cNvPr>
          <p:cNvPicPr>
            <a:picLocks noChangeAspect="1"/>
          </p:cNvPicPr>
          <p:nvPr/>
        </p:nvPicPr>
        <p:blipFill>
          <a:blip r:embed="rId4"/>
          <a:stretch>
            <a:fillRect/>
          </a:stretch>
        </p:blipFill>
        <p:spPr>
          <a:xfrm>
            <a:off x="9222970" y="304799"/>
            <a:ext cx="2699825" cy="2384425"/>
          </a:xfrm>
          <a:prstGeom prst="rect">
            <a:avLst/>
          </a:prstGeom>
        </p:spPr>
      </p:pic>
      <p:pic>
        <p:nvPicPr>
          <p:cNvPr id="15" name="Picture 14">
            <a:extLst>
              <a:ext uri="{FF2B5EF4-FFF2-40B4-BE49-F238E27FC236}">
                <a16:creationId xmlns:a16="http://schemas.microsoft.com/office/drawing/2014/main" id="{61CC35EA-900A-44FD-AE9E-26AFEDBAFA13}"/>
              </a:ext>
            </a:extLst>
          </p:cNvPr>
          <p:cNvPicPr>
            <a:picLocks noChangeAspect="1"/>
          </p:cNvPicPr>
          <p:nvPr/>
        </p:nvPicPr>
        <p:blipFill>
          <a:blip r:embed="rId5"/>
          <a:stretch>
            <a:fillRect/>
          </a:stretch>
        </p:blipFill>
        <p:spPr>
          <a:xfrm>
            <a:off x="7853409" y="3815644"/>
            <a:ext cx="4203125" cy="2886883"/>
          </a:xfrm>
          <a:prstGeom prst="rect">
            <a:avLst/>
          </a:prstGeom>
        </p:spPr>
      </p:pic>
    </p:spTree>
    <p:extLst>
      <p:ext uri="{BB962C8B-B14F-4D97-AF65-F5344CB8AC3E}">
        <p14:creationId xmlns:p14="http://schemas.microsoft.com/office/powerpoint/2010/main" val="1247962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0ED68F3-31E5-4E55-96C9-6C18CA7BF605}"/>
              </a:ext>
            </a:extLst>
          </p:cNvPr>
          <p:cNvSpPr txBox="1"/>
          <p:nvPr/>
        </p:nvSpPr>
        <p:spPr>
          <a:xfrm>
            <a:off x="4888088" y="163689"/>
            <a:ext cx="2415823" cy="523220"/>
          </a:xfrm>
          <a:prstGeom prst="rect">
            <a:avLst/>
          </a:prstGeom>
          <a:noFill/>
        </p:spPr>
        <p:txBody>
          <a:bodyPr wrap="square" rtlCol="0">
            <a:spAutoFit/>
          </a:bodyPr>
          <a:lstStyle/>
          <a:p>
            <a:r>
              <a:rPr lang="en-IN" sz="2800" b="1" dirty="0">
                <a:solidFill>
                  <a:srgbClr val="FF0000"/>
                </a:solidFill>
                <a:latin typeface="Times New Roman" panose="02020603050405020304" pitchFamily="18" charset="0"/>
                <a:cs typeface="Times New Roman" panose="02020603050405020304" pitchFamily="18" charset="0"/>
              </a:rPr>
              <a:t>Requirements</a:t>
            </a:r>
          </a:p>
        </p:txBody>
      </p:sp>
      <p:sp>
        <p:nvSpPr>
          <p:cNvPr id="2" name="Rectangle 1">
            <a:extLst>
              <a:ext uri="{FF2B5EF4-FFF2-40B4-BE49-F238E27FC236}">
                <a16:creationId xmlns:a16="http://schemas.microsoft.com/office/drawing/2014/main" id="{E3C50AE3-A5CB-4A76-8E9B-CC43E965144C}"/>
              </a:ext>
            </a:extLst>
          </p:cNvPr>
          <p:cNvSpPr/>
          <p:nvPr/>
        </p:nvSpPr>
        <p:spPr>
          <a:xfrm>
            <a:off x="1817509" y="935335"/>
            <a:ext cx="3070579" cy="2862322"/>
          </a:xfrm>
          <a:prstGeom prst="rect">
            <a:avLst/>
          </a:prstGeom>
        </p:spPr>
        <p:txBody>
          <a:bodyPr wrap="square">
            <a:spAutoFit/>
          </a:bodyPr>
          <a:lstStyle/>
          <a:p>
            <a:r>
              <a:rPr lang="en-IN" sz="2000" b="1" dirty="0"/>
              <a:t>Hardware Required: </a:t>
            </a:r>
          </a:p>
          <a:p>
            <a:pPr marL="285750" indent="-285750">
              <a:buFont typeface="Arial" panose="020B0604020202020204" pitchFamily="34" charset="0"/>
              <a:buChar char="•"/>
            </a:pPr>
            <a:r>
              <a:rPr lang="en-IN" sz="2000" dirty="0"/>
              <a:t>Raspberry Pi 3</a:t>
            </a:r>
          </a:p>
          <a:p>
            <a:pPr marL="285750" indent="-285750">
              <a:buFont typeface="Arial" panose="020B0604020202020204" pitchFamily="34" charset="0"/>
              <a:buChar char="•"/>
            </a:pPr>
            <a:r>
              <a:rPr lang="en-IN" sz="2000" dirty="0"/>
              <a:t>PI Camera</a:t>
            </a:r>
          </a:p>
          <a:p>
            <a:pPr marL="285750" indent="-285750">
              <a:buFont typeface="Arial" panose="020B0604020202020204" pitchFamily="34" charset="0"/>
              <a:buChar char="•"/>
            </a:pPr>
            <a:r>
              <a:rPr lang="en-IN" sz="2000" dirty="0"/>
              <a:t>Pi Camera Cable</a:t>
            </a:r>
          </a:p>
          <a:p>
            <a:pPr marL="285750" indent="-285750">
              <a:buFont typeface="Arial" panose="020B0604020202020204" pitchFamily="34" charset="0"/>
              <a:buChar char="•"/>
            </a:pPr>
            <a:r>
              <a:rPr lang="en-IN" sz="2000" dirty="0"/>
              <a:t>Micro-USB to USB cable</a:t>
            </a:r>
          </a:p>
          <a:p>
            <a:pPr marL="285750" indent="-285750">
              <a:buFont typeface="Arial" panose="020B0604020202020204" pitchFamily="34" charset="0"/>
              <a:buChar char="•"/>
            </a:pPr>
            <a:r>
              <a:rPr lang="en-IN" sz="2000" dirty="0"/>
              <a:t>Casing</a:t>
            </a:r>
          </a:p>
          <a:p>
            <a:pPr marL="285750" indent="-285750">
              <a:buFont typeface="Arial" panose="020B0604020202020204" pitchFamily="34" charset="0"/>
              <a:buChar char="•"/>
            </a:pPr>
            <a:r>
              <a:rPr lang="en-IN" sz="2000" dirty="0"/>
              <a:t>Power supply adapter</a:t>
            </a:r>
          </a:p>
          <a:p>
            <a:pPr marL="285750" indent="-285750">
              <a:buFont typeface="Arial" panose="020B0604020202020204" pitchFamily="34" charset="0"/>
              <a:buChar char="•"/>
            </a:pPr>
            <a:r>
              <a:rPr lang="en-IN" sz="2000" dirty="0"/>
              <a:t>micro-SD card</a:t>
            </a:r>
          </a:p>
          <a:p>
            <a:pPr marL="285750" indent="-285750">
              <a:buFont typeface="Arial" panose="020B0604020202020204" pitchFamily="34" charset="0"/>
              <a:buChar char="•"/>
            </a:pPr>
            <a:r>
              <a:rPr lang="en-IN" sz="2000" dirty="0"/>
              <a:t>SD card Adapter.</a:t>
            </a:r>
          </a:p>
        </p:txBody>
      </p:sp>
      <p:sp>
        <p:nvSpPr>
          <p:cNvPr id="3" name="Rectangle 2">
            <a:extLst>
              <a:ext uri="{FF2B5EF4-FFF2-40B4-BE49-F238E27FC236}">
                <a16:creationId xmlns:a16="http://schemas.microsoft.com/office/drawing/2014/main" id="{04F3040C-AB2F-4523-97BB-B88228CE12FF}"/>
              </a:ext>
            </a:extLst>
          </p:cNvPr>
          <p:cNvSpPr/>
          <p:nvPr/>
        </p:nvSpPr>
        <p:spPr>
          <a:xfrm>
            <a:off x="7394222" y="935335"/>
            <a:ext cx="4165600" cy="4093428"/>
          </a:xfrm>
          <a:prstGeom prst="rect">
            <a:avLst/>
          </a:prstGeom>
        </p:spPr>
        <p:txBody>
          <a:bodyPr wrap="square">
            <a:spAutoFit/>
          </a:bodyPr>
          <a:lstStyle/>
          <a:p>
            <a:r>
              <a:rPr lang="en-IN" sz="2000" b="1" dirty="0"/>
              <a:t>Software Required: </a:t>
            </a:r>
          </a:p>
          <a:p>
            <a:pPr marL="285750" indent="-285750">
              <a:buFont typeface="Arial" panose="020B0604020202020204" pitchFamily="34" charset="0"/>
              <a:buChar char="•"/>
            </a:pPr>
            <a:r>
              <a:rPr lang="en-IN" sz="2000" dirty="0"/>
              <a:t>Open CV</a:t>
            </a:r>
          </a:p>
          <a:p>
            <a:pPr marL="285750" indent="-285750">
              <a:buFont typeface="Arial" panose="020B0604020202020204" pitchFamily="34" charset="0"/>
              <a:buChar char="•"/>
            </a:pPr>
            <a:r>
              <a:rPr lang="en-IN" sz="2000" dirty="0"/>
              <a:t>Python</a:t>
            </a:r>
          </a:p>
          <a:p>
            <a:pPr marL="285750" indent="-285750">
              <a:buFont typeface="Arial" panose="020B0604020202020204" pitchFamily="34" charset="0"/>
              <a:buChar char="•"/>
            </a:pPr>
            <a:r>
              <a:rPr lang="en-IN" sz="2000" dirty="0"/>
              <a:t>Raspbian OS</a:t>
            </a:r>
          </a:p>
          <a:p>
            <a:pPr marL="285750" indent="-285750">
              <a:buFont typeface="Arial" panose="020B0604020202020204" pitchFamily="34" charset="0"/>
              <a:buChar char="•"/>
            </a:pPr>
            <a:r>
              <a:rPr lang="en-IN" sz="2000" dirty="0"/>
              <a:t>Any other OS like windows / ubuntu</a:t>
            </a:r>
          </a:p>
          <a:p>
            <a:pPr marL="285750" indent="-285750">
              <a:buFont typeface="Arial" panose="020B0604020202020204" pitchFamily="34" charset="0"/>
              <a:buChar char="•"/>
            </a:pPr>
            <a:r>
              <a:rPr lang="en-IN" sz="2000" dirty="0"/>
              <a:t>Any browser</a:t>
            </a:r>
          </a:p>
          <a:p>
            <a:pPr marL="285750" indent="-285750">
              <a:buFont typeface="Arial" panose="020B0604020202020204" pitchFamily="34" charset="0"/>
              <a:buChar char="•"/>
            </a:pPr>
            <a:r>
              <a:rPr lang="en-IN" sz="2000" dirty="0"/>
              <a:t>SMTP interface</a:t>
            </a:r>
          </a:p>
          <a:p>
            <a:pPr marL="285750" indent="-285750">
              <a:buFont typeface="Arial" panose="020B0604020202020204" pitchFamily="34" charset="0"/>
              <a:buChar char="•"/>
            </a:pPr>
            <a:r>
              <a:rPr lang="en-IN" sz="2000" dirty="0"/>
              <a:t>IP configuration tool</a:t>
            </a:r>
          </a:p>
          <a:p>
            <a:pPr marL="285750" indent="-285750">
              <a:buFont typeface="Arial" panose="020B0604020202020204" pitchFamily="34" charset="0"/>
              <a:buChar char="•"/>
            </a:pPr>
            <a:r>
              <a:rPr lang="en-IN" sz="2000" dirty="0"/>
              <a:t>VNC Display</a:t>
            </a:r>
          </a:p>
          <a:p>
            <a:pPr marL="285750" indent="-285750">
              <a:buFont typeface="Arial" panose="020B0604020202020204" pitchFamily="34" charset="0"/>
              <a:buChar char="•"/>
            </a:pPr>
            <a:r>
              <a:rPr lang="en-IN" sz="2000" dirty="0"/>
              <a:t>PUTTY</a:t>
            </a:r>
          </a:p>
          <a:p>
            <a:pPr marL="285750" indent="-285750">
              <a:buFont typeface="Arial" panose="020B0604020202020204" pitchFamily="34" charset="0"/>
              <a:buChar char="•"/>
            </a:pPr>
            <a:r>
              <a:rPr lang="en-IN" sz="2000" dirty="0"/>
              <a:t>Advanced IP scanner </a:t>
            </a:r>
          </a:p>
          <a:p>
            <a:pPr marL="285750" indent="-285750">
              <a:buFont typeface="Arial" panose="020B0604020202020204" pitchFamily="34" charset="0"/>
              <a:buChar char="•"/>
            </a:pPr>
            <a:r>
              <a:rPr lang="en-IN" sz="2000" dirty="0"/>
              <a:t>Etcher</a:t>
            </a:r>
          </a:p>
        </p:txBody>
      </p:sp>
      <p:pic>
        <p:nvPicPr>
          <p:cNvPr id="11" name="Picture 10">
            <a:extLst>
              <a:ext uri="{FF2B5EF4-FFF2-40B4-BE49-F238E27FC236}">
                <a16:creationId xmlns:a16="http://schemas.microsoft.com/office/drawing/2014/main" id="{D90E9B9A-6AF1-48E3-A23B-52222AD42910}"/>
              </a:ext>
            </a:extLst>
          </p:cNvPr>
          <p:cNvPicPr>
            <a:picLocks noChangeAspect="1"/>
          </p:cNvPicPr>
          <p:nvPr/>
        </p:nvPicPr>
        <p:blipFill>
          <a:blip r:embed="rId2"/>
          <a:stretch>
            <a:fillRect/>
          </a:stretch>
        </p:blipFill>
        <p:spPr>
          <a:xfrm>
            <a:off x="6203597" y="4933290"/>
            <a:ext cx="2381250" cy="1924050"/>
          </a:xfrm>
          <a:prstGeom prst="rect">
            <a:avLst/>
          </a:prstGeom>
        </p:spPr>
      </p:pic>
      <p:pic>
        <p:nvPicPr>
          <p:cNvPr id="15" name="Picture 14">
            <a:extLst>
              <a:ext uri="{FF2B5EF4-FFF2-40B4-BE49-F238E27FC236}">
                <a16:creationId xmlns:a16="http://schemas.microsoft.com/office/drawing/2014/main" id="{50FDD52D-7CC9-449F-85E4-7557C891FB5B}"/>
              </a:ext>
            </a:extLst>
          </p:cNvPr>
          <p:cNvPicPr>
            <a:picLocks noChangeAspect="1"/>
          </p:cNvPicPr>
          <p:nvPr/>
        </p:nvPicPr>
        <p:blipFill>
          <a:blip r:embed="rId3"/>
          <a:stretch>
            <a:fillRect/>
          </a:stretch>
        </p:blipFill>
        <p:spPr>
          <a:xfrm>
            <a:off x="9055170" y="5138078"/>
            <a:ext cx="3028950" cy="1514475"/>
          </a:xfrm>
          <a:prstGeom prst="rect">
            <a:avLst/>
          </a:prstGeom>
        </p:spPr>
      </p:pic>
      <p:pic>
        <p:nvPicPr>
          <p:cNvPr id="19" name="Picture 18">
            <a:extLst>
              <a:ext uri="{FF2B5EF4-FFF2-40B4-BE49-F238E27FC236}">
                <a16:creationId xmlns:a16="http://schemas.microsoft.com/office/drawing/2014/main" id="{F5C25C0F-5314-4AB2-AA04-5E0841EF08B7}"/>
              </a:ext>
            </a:extLst>
          </p:cNvPr>
          <p:cNvPicPr>
            <a:picLocks noChangeAspect="1"/>
          </p:cNvPicPr>
          <p:nvPr/>
        </p:nvPicPr>
        <p:blipFill>
          <a:blip r:embed="rId4"/>
          <a:stretch>
            <a:fillRect/>
          </a:stretch>
        </p:blipFill>
        <p:spPr>
          <a:xfrm>
            <a:off x="0" y="4459682"/>
            <a:ext cx="2143125" cy="2143125"/>
          </a:xfrm>
          <a:prstGeom prst="rect">
            <a:avLst/>
          </a:prstGeom>
        </p:spPr>
      </p:pic>
      <p:pic>
        <p:nvPicPr>
          <p:cNvPr id="29" name="Picture 28">
            <a:extLst>
              <a:ext uri="{FF2B5EF4-FFF2-40B4-BE49-F238E27FC236}">
                <a16:creationId xmlns:a16="http://schemas.microsoft.com/office/drawing/2014/main" id="{7907C0D7-D4DE-4CFF-BC80-C5E0A16BBAA0}"/>
              </a:ext>
            </a:extLst>
          </p:cNvPr>
          <p:cNvPicPr>
            <a:picLocks noChangeAspect="1"/>
          </p:cNvPicPr>
          <p:nvPr/>
        </p:nvPicPr>
        <p:blipFill>
          <a:blip r:embed="rId5"/>
          <a:stretch>
            <a:fillRect/>
          </a:stretch>
        </p:blipFill>
        <p:spPr>
          <a:xfrm>
            <a:off x="2830336" y="4827764"/>
            <a:ext cx="2686050" cy="1695450"/>
          </a:xfrm>
          <a:prstGeom prst="rect">
            <a:avLst/>
          </a:prstGeom>
        </p:spPr>
      </p:pic>
    </p:spTree>
    <p:extLst>
      <p:ext uri="{BB962C8B-B14F-4D97-AF65-F5344CB8AC3E}">
        <p14:creationId xmlns:p14="http://schemas.microsoft.com/office/powerpoint/2010/main" val="2913831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3FA27C7-0EB7-4B6B-9C80-17D9D4F39F2B}"/>
              </a:ext>
            </a:extLst>
          </p:cNvPr>
          <p:cNvSpPr txBox="1"/>
          <p:nvPr/>
        </p:nvSpPr>
        <p:spPr>
          <a:xfrm>
            <a:off x="3708399" y="428978"/>
            <a:ext cx="4775202" cy="523220"/>
          </a:xfrm>
          <a:prstGeom prst="rect">
            <a:avLst/>
          </a:prstGeom>
          <a:noFill/>
        </p:spPr>
        <p:txBody>
          <a:bodyPr wrap="square" rtlCol="0">
            <a:spAutoFit/>
          </a:bodyPr>
          <a:lstStyle/>
          <a:p>
            <a:r>
              <a:rPr lang="en-IN" sz="2800" b="1" dirty="0">
                <a:solidFill>
                  <a:schemeClr val="accent6">
                    <a:lumMod val="75000"/>
                  </a:schemeClr>
                </a:solidFill>
                <a:latin typeface="Times New Roman" panose="02020603050405020304" pitchFamily="18" charset="0"/>
                <a:cs typeface="Times New Roman" panose="02020603050405020304" pitchFamily="18" charset="0"/>
              </a:rPr>
              <a:t>Application with Pros &amp; Cons</a:t>
            </a:r>
          </a:p>
        </p:txBody>
      </p:sp>
      <p:sp>
        <p:nvSpPr>
          <p:cNvPr id="2" name="Rectangle 1">
            <a:extLst>
              <a:ext uri="{FF2B5EF4-FFF2-40B4-BE49-F238E27FC236}">
                <a16:creationId xmlns:a16="http://schemas.microsoft.com/office/drawing/2014/main" id="{36E7D671-EB36-4581-9EB9-F99FACCE60EE}"/>
              </a:ext>
            </a:extLst>
          </p:cNvPr>
          <p:cNvSpPr/>
          <p:nvPr/>
        </p:nvSpPr>
        <p:spPr>
          <a:xfrm>
            <a:off x="3403598" y="1382286"/>
            <a:ext cx="5712178" cy="4093428"/>
          </a:xfrm>
          <a:prstGeom prst="rect">
            <a:avLst/>
          </a:prstGeom>
        </p:spPr>
        <p:txBody>
          <a:bodyPr wrap="square">
            <a:spAutoFit/>
          </a:bodyPr>
          <a:lstStyle/>
          <a:p>
            <a:r>
              <a:rPr lang="en-IN" sz="2000" b="1" dirty="0"/>
              <a:t>Application: </a:t>
            </a:r>
          </a:p>
          <a:p>
            <a:r>
              <a:rPr lang="en-IN" sz="2000" dirty="0"/>
              <a:t>✓ Intruder / Pet / Baby monitoring system </a:t>
            </a:r>
          </a:p>
          <a:p>
            <a:r>
              <a:rPr lang="en-IN" sz="2000" dirty="0"/>
              <a:t>✓ Wildlife photography </a:t>
            </a:r>
          </a:p>
          <a:p>
            <a:r>
              <a:rPr lang="en-IN" sz="2000" dirty="0"/>
              <a:t> </a:t>
            </a:r>
          </a:p>
          <a:p>
            <a:r>
              <a:rPr lang="en-IN" sz="2000" b="1" dirty="0"/>
              <a:t>Advantages: </a:t>
            </a:r>
          </a:p>
          <a:p>
            <a:r>
              <a:rPr lang="en-IN" sz="2000" dirty="0"/>
              <a:t>✓ No need of continuous monitoring</a:t>
            </a:r>
          </a:p>
          <a:p>
            <a:r>
              <a:rPr lang="en-IN" sz="2000" dirty="0"/>
              <a:t>✓ On detecting Object pictures are provided on Email </a:t>
            </a:r>
          </a:p>
          <a:p>
            <a:r>
              <a:rPr lang="en-IN" sz="2000" dirty="0"/>
              <a:t>✓ Live Streaming on any device </a:t>
            </a:r>
          </a:p>
          <a:p>
            <a:r>
              <a:rPr lang="en-IN" sz="2000" dirty="0"/>
              <a:t> </a:t>
            </a:r>
          </a:p>
          <a:p>
            <a:r>
              <a:rPr lang="en-IN" sz="2000" b="1" dirty="0"/>
              <a:t>Disadvantages: </a:t>
            </a:r>
          </a:p>
          <a:p>
            <a:r>
              <a:rPr lang="en-IN" sz="2000" dirty="0"/>
              <a:t>✓ Picture quality is not great </a:t>
            </a:r>
          </a:p>
          <a:p>
            <a:r>
              <a:rPr lang="en-IN" sz="2000" dirty="0"/>
              <a:t>✓ Not good for low light conditions </a:t>
            </a:r>
          </a:p>
          <a:p>
            <a:r>
              <a:rPr lang="en-IN" sz="2000" dirty="0"/>
              <a:t>✓ Latency &amp; frame drops during live streaming</a:t>
            </a:r>
          </a:p>
        </p:txBody>
      </p:sp>
    </p:spTree>
    <p:extLst>
      <p:ext uri="{BB962C8B-B14F-4D97-AF65-F5344CB8AC3E}">
        <p14:creationId xmlns:p14="http://schemas.microsoft.com/office/powerpoint/2010/main" val="1868483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BA676E-960D-4393-931A-1C53AD257467}"/>
              </a:ext>
            </a:extLst>
          </p:cNvPr>
          <p:cNvSpPr txBox="1"/>
          <p:nvPr/>
        </p:nvSpPr>
        <p:spPr>
          <a:xfrm>
            <a:off x="4989689" y="383822"/>
            <a:ext cx="2212621"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Block Diagram </a:t>
            </a:r>
          </a:p>
        </p:txBody>
      </p:sp>
      <p:pic>
        <p:nvPicPr>
          <p:cNvPr id="4" name="Picture 3">
            <a:extLst>
              <a:ext uri="{FF2B5EF4-FFF2-40B4-BE49-F238E27FC236}">
                <a16:creationId xmlns:a16="http://schemas.microsoft.com/office/drawing/2014/main" id="{FD147F55-0B2C-42C8-A487-1E38CF534802}"/>
              </a:ext>
            </a:extLst>
          </p:cNvPr>
          <p:cNvPicPr>
            <a:picLocks noChangeAspect="1"/>
          </p:cNvPicPr>
          <p:nvPr/>
        </p:nvPicPr>
        <p:blipFill>
          <a:blip r:embed="rId2"/>
          <a:stretch>
            <a:fillRect/>
          </a:stretch>
        </p:blipFill>
        <p:spPr>
          <a:xfrm>
            <a:off x="1445463" y="1364543"/>
            <a:ext cx="9301074" cy="4749485"/>
          </a:xfrm>
          <a:prstGeom prst="rect">
            <a:avLst/>
          </a:prstGeom>
        </p:spPr>
      </p:pic>
    </p:spTree>
    <p:extLst>
      <p:ext uri="{BB962C8B-B14F-4D97-AF65-F5344CB8AC3E}">
        <p14:creationId xmlns:p14="http://schemas.microsoft.com/office/powerpoint/2010/main" val="2475295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BA676E-960D-4393-931A-1C53AD257467}"/>
              </a:ext>
            </a:extLst>
          </p:cNvPr>
          <p:cNvSpPr txBox="1"/>
          <p:nvPr/>
        </p:nvSpPr>
        <p:spPr>
          <a:xfrm>
            <a:off x="4696178" y="428978"/>
            <a:ext cx="2799644"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Schematic Diagram </a:t>
            </a:r>
          </a:p>
        </p:txBody>
      </p:sp>
      <p:pic>
        <p:nvPicPr>
          <p:cNvPr id="4" name="Picture 3">
            <a:extLst>
              <a:ext uri="{FF2B5EF4-FFF2-40B4-BE49-F238E27FC236}">
                <a16:creationId xmlns:a16="http://schemas.microsoft.com/office/drawing/2014/main" id="{4999702F-6892-4B9B-993C-841DFD67F311}"/>
              </a:ext>
            </a:extLst>
          </p:cNvPr>
          <p:cNvPicPr>
            <a:picLocks noChangeAspect="1"/>
          </p:cNvPicPr>
          <p:nvPr/>
        </p:nvPicPr>
        <p:blipFill>
          <a:blip r:embed="rId2"/>
          <a:stretch>
            <a:fillRect/>
          </a:stretch>
        </p:blipFill>
        <p:spPr>
          <a:xfrm>
            <a:off x="2672203" y="985372"/>
            <a:ext cx="7353829" cy="4887256"/>
          </a:xfrm>
          <a:prstGeom prst="rect">
            <a:avLst/>
          </a:prstGeom>
        </p:spPr>
      </p:pic>
    </p:spTree>
    <p:extLst>
      <p:ext uri="{BB962C8B-B14F-4D97-AF65-F5344CB8AC3E}">
        <p14:creationId xmlns:p14="http://schemas.microsoft.com/office/powerpoint/2010/main" val="39867582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353</TotalTime>
  <Words>261</Words>
  <Application>Microsoft Office PowerPoint</Application>
  <PresentationFormat>Widescreen</PresentationFormat>
  <Paragraphs>65</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detector using ARDUINO With GUI</dc:title>
  <dc:creator>AMARTYA SINGH</dc:creator>
  <cp:lastModifiedBy>AMARTYA SINGH</cp:lastModifiedBy>
  <cp:revision>33</cp:revision>
  <dcterms:created xsi:type="dcterms:W3CDTF">2019-01-05T06:13:27Z</dcterms:created>
  <dcterms:modified xsi:type="dcterms:W3CDTF">2019-10-18T01:28:33Z</dcterms:modified>
</cp:coreProperties>
</file>

<file path=docProps/thumbnail.jpeg>
</file>